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2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5" r:id="rId32"/>
    <p:sldId id="26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BA25805-28BF-47CE-A48E-F3A1C38DDCED}" type="datetimeFigureOut">
              <a:rPr lang="ar-IQ" smtClean="0"/>
              <a:t>17/04/1438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9A7D18-8D9B-4981-ADB9-D11EA5882D1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6268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ahei.org/" TargetMode="External"/><Relationship Id="rId2" Type="http://schemas.openxmlformats.org/officeDocument/2006/relationships/hyperlink" Target="http://www.qaa.ac.uk/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</p:spPr>
        <p:txBody>
          <a:bodyPr>
            <a:noAutofit/>
          </a:bodyPr>
          <a:lstStyle/>
          <a:p>
            <a:pPr algn="r"/>
            <a:r>
              <a:rPr lang="ar-IQ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جامعة ديالى</a:t>
            </a:r>
          </a:p>
          <a:p>
            <a:pPr algn="r"/>
            <a:r>
              <a:rPr lang="ar-IQ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كلية الهندسة</a:t>
            </a:r>
          </a:p>
          <a:p>
            <a:pPr algn="r"/>
            <a:r>
              <a:rPr lang="ar-IQ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ضمان الجودة</a:t>
            </a:r>
          </a:p>
          <a:p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j-cs"/>
            </a:endParaRPr>
          </a:p>
          <a:p>
            <a:r>
              <a:rPr lang="ar-IQ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«كتابة خطة التحسين واجراءاتها»</a:t>
            </a:r>
          </a:p>
          <a:p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j-cs"/>
              </a:rPr>
              <a:t>Quality Improvement plan (QIP)</a:t>
            </a:r>
            <a:endParaRPr lang="ar-IQ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0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3.department executive objectives:</a:t>
            </a:r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Deliver a curriculum that is problem based and oriented toward learning.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so 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7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Stakeholders feedback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Senior faculty</a:t>
            </a:r>
          </a:p>
          <a:p>
            <a:r>
              <a:rPr lang="en-US" dirty="0" smtClean="0"/>
              <a:t>Other faculty and staff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Alumni</a:t>
            </a:r>
          </a:p>
          <a:p>
            <a:r>
              <a:rPr lang="en-US" dirty="0" smtClean="0"/>
              <a:t>Peer faculty</a:t>
            </a:r>
          </a:p>
          <a:p>
            <a:r>
              <a:rPr lang="en-US" dirty="0" smtClean="0"/>
              <a:t>Industry</a:t>
            </a:r>
          </a:p>
          <a:p>
            <a:r>
              <a:rPr lang="en-US" dirty="0" smtClean="0"/>
              <a:t>Community</a:t>
            </a:r>
          </a:p>
          <a:p>
            <a:r>
              <a:rPr lang="en-US" dirty="0" smtClean="0"/>
              <a:t>Future generation</a:t>
            </a:r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z="1600" b="1" i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1/14/2017</a:t>
            </a:r>
            <a:endParaRPr 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z="1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</a:t>
            </a:r>
            <a:endParaRPr lang="en-US" sz="1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636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assessment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factors</a:t>
            </a:r>
          </a:p>
          <a:p>
            <a:pPr marL="0" indent="0">
              <a:buNone/>
            </a:pPr>
            <a:r>
              <a:rPr lang="en-US" dirty="0" smtClean="0"/>
              <a:t>Opportunities and threats of (SWOT) analysis:</a:t>
            </a:r>
          </a:p>
          <a:p>
            <a:pPr marL="0" indent="0">
              <a:buNone/>
            </a:pPr>
            <a:r>
              <a:rPr lang="en-US" dirty="0" smtClean="0"/>
              <a:t>Political</a:t>
            </a:r>
          </a:p>
          <a:p>
            <a:pPr marL="0" indent="0">
              <a:buNone/>
            </a:pPr>
            <a:r>
              <a:rPr lang="en-US" dirty="0" smtClean="0"/>
              <a:t>Economic</a:t>
            </a:r>
          </a:p>
          <a:p>
            <a:pPr marL="0" indent="0">
              <a:buNone/>
            </a:pPr>
            <a:r>
              <a:rPr lang="en-US" dirty="0" smtClean="0"/>
              <a:t>Social</a:t>
            </a:r>
          </a:p>
          <a:p>
            <a:pPr marL="0" indent="0">
              <a:buNone/>
            </a:pPr>
            <a:r>
              <a:rPr lang="en-US" dirty="0" smtClean="0"/>
              <a:t>Technical</a:t>
            </a:r>
          </a:p>
          <a:p>
            <a:pPr marL="0" indent="0">
              <a:buNone/>
            </a:pPr>
            <a:r>
              <a:rPr lang="en-US" dirty="0" smtClean="0"/>
              <a:t>Environment  ….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28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 threats</a:t>
            </a:r>
            <a:endParaRPr lang="ar-IQ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From SWOT analysis: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 smtClean="0"/>
              <a:t>Strengths and weaknesses</a:t>
            </a:r>
          </a:p>
          <a:p>
            <a:pPr algn="ctr"/>
            <a:r>
              <a:rPr lang="en-US" sz="4400" dirty="0" smtClean="0"/>
              <a:t>As in SAR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250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b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Component of action plan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02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means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i="1" dirty="0" smtClean="0"/>
              <a:t> :</a:t>
            </a:r>
          </a:p>
          <a:p>
            <a:r>
              <a:rPr lang="en-US" i="1" dirty="0" smtClean="0"/>
              <a:t>Example: </a:t>
            </a:r>
          </a:p>
          <a:p>
            <a:r>
              <a:rPr lang="en-US" i="1" dirty="0" smtClean="0"/>
              <a:t>Increasing the number of the scientific papers that is published in the reputable journals (say under Thompson Reuters) </a:t>
            </a:r>
          </a:p>
          <a:p>
            <a:r>
              <a:rPr lang="en-US" i="1" dirty="0" smtClean="0"/>
              <a:t>The goal is 5 papers/10 faculty member for a year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9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This example shows the objective that is announced</a:t>
            </a:r>
          </a:p>
          <a:p>
            <a:r>
              <a:rPr lang="en-US" sz="3600" dirty="0" smtClean="0"/>
              <a:t>The QIP should be contain many objectives distributed for each criterion mentioned in SAR which is</a:t>
            </a:r>
            <a:r>
              <a:rPr lang="en-US" dirty="0" smtClean="0"/>
              <a:t>: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484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Organization and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Programme</a:t>
            </a:r>
            <a:r>
              <a:rPr lang="en-US" dirty="0" smtClean="0"/>
              <a:t> educational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Staff and facilities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Teaching, learning and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Learning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Curriculum development and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Management of quality and enhancement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External relations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2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Status of the objective in ONE</a:t>
            </a:r>
          </a:p>
          <a:p>
            <a:r>
              <a:rPr lang="en-US" dirty="0" smtClean="0"/>
              <a:t>For example, we have said that we aim to reach </a:t>
            </a:r>
            <a:r>
              <a:rPr lang="en-US" b="1" i="1" dirty="0" smtClean="0">
                <a:solidFill>
                  <a:srgbClr val="FF0000"/>
                </a:solidFill>
              </a:rPr>
              <a:t>5 papers/ 10 faculty </a:t>
            </a:r>
            <a:r>
              <a:rPr lang="en-US" dirty="0" smtClean="0"/>
              <a:t>member in Thompson </a:t>
            </a:r>
            <a:r>
              <a:rPr lang="en-US" dirty="0"/>
              <a:t>R</a:t>
            </a:r>
            <a:r>
              <a:rPr lang="en-US" dirty="0" smtClean="0"/>
              <a:t>euter master journals which means 0.5 paper/ faculty member each year</a:t>
            </a:r>
          </a:p>
          <a:p>
            <a:r>
              <a:rPr lang="en-US" dirty="0" smtClean="0"/>
              <a:t>If we reach this goal &gt;&gt;&gt;&gt;&gt;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achieved</a:t>
            </a:r>
          </a:p>
          <a:p>
            <a:r>
              <a:rPr lang="en-US" dirty="0" smtClean="0"/>
              <a:t>If the improvement is in progress&gt;&gt;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continued</a:t>
            </a:r>
          </a:p>
          <a:p>
            <a:r>
              <a:rPr lang="en-US" dirty="0" smtClean="0"/>
              <a:t>If it facing some problem&gt;&gt;&gt;&gt;&gt;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mention that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98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 way what is the status of the objective it should be shown in the assessment cell 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19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ar-IQ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Realize the relation between SAR and the improvement </a:t>
            </a:r>
          </a:p>
          <a:p>
            <a:r>
              <a:rPr lang="en-US" dirty="0" smtClean="0"/>
              <a:t>Understand the process of developing the improvement plan </a:t>
            </a:r>
          </a:p>
          <a:p>
            <a:r>
              <a:rPr lang="en-US" dirty="0" smtClean="0"/>
              <a:t>Knowledgeable </a:t>
            </a:r>
            <a:r>
              <a:rPr lang="en-US" dirty="0"/>
              <a:t>of the tools and resources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 </a:t>
            </a:r>
            <a:r>
              <a:rPr lang="en-US" dirty="0"/>
              <a:t>Ability to develop a </a:t>
            </a:r>
            <a:r>
              <a:rPr lang="en-US" dirty="0" smtClean="0"/>
              <a:t>quality improvement plan</a:t>
            </a:r>
          </a:p>
          <a:p>
            <a:endParaRPr lang="en-US" dirty="0" smtClean="0"/>
          </a:p>
          <a:p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7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b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L</a:t>
            </a:r>
            <a:r>
              <a:rPr lang="en-US" sz="4000" dirty="0" smtClean="0"/>
              <a:t>/</a:t>
            </a:r>
            <a:r>
              <a:rPr lang="en-US" sz="4000" dirty="0" smtClean="0">
                <a:solidFill>
                  <a:srgbClr val="FFC000"/>
                </a:solidFill>
              </a:rPr>
              <a:t>M</a:t>
            </a:r>
            <a:r>
              <a:rPr lang="en-US" sz="4000" dirty="0" smtClean="0"/>
              <a:t>/</a:t>
            </a:r>
            <a:r>
              <a:rPr lang="en-US" sz="4000" dirty="0" smtClean="0">
                <a:solidFill>
                  <a:srgbClr val="FF0000"/>
                </a:solidFill>
              </a:rPr>
              <a:t>H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The one which is more important </a:t>
            </a:r>
            <a:r>
              <a:rPr lang="en-US" sz="4000" b="1" dirty="0" smtClean="0">
                <a:solidFill>
                  <a:srgbClr val="FFFF00"/>
                </a:solidFill>
              </a:rPr>
              <a:t>L</a:t>
            </a:r>
          </a:p>
          <a:p>
            <a:r>
              <a:rPr lang="en-US" dirty="0" smtClean="0"/>
              <a:t>The one which is most important </a:t>
            </a:r>
            <a:r>
              <a:rPr lang="en-US" sz="4000" b="1" dirty="0" smtClean="0">
                <a:solidFill>
                  <a:srgbClr val="FFC000"/>
                </a:solidFill>
              </a:rPr>
              <a:t>M</a:t>
            </a: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The one which Is urgent and critical </a:t>
            </a:r>
            <a:r>
              <a:rPr lang="en-US" sz="4000" b="1" dirty="0" smtClean="0">
                <a:solidFill>
                  <a:srgbClr val="FF0000"/>
                </a:solidFill>
              </a:rPr>
              <a:t>H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59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ctions</a:t>
            </a:r>
            <a:endParaRPr lang="ar-IQ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How?</a:t>
            </a:r>
          </a:p>
          <a:p>
            <a:pPr algn="ctr"/>
            <a:r>
              <a:rPr lang="en-US" sz="4000" dirty="0" smtClean="0"/>
              <a:t>How to achieve the objective, goal?</a:t>
            </a:r>
          </a:p>
          <a:p>
            <a:pPr algn="ctr"/>
            <a:r>
              <a:rPr lang="en-US" sz="4000" dirty="0" smtClean="0"/>
              <a:t>The most important part in the QIP as It showing the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vision </a:t>
            </a:r>
            <a:r>
              <a:rPr lang="en-US" sz="4000" dirty="0" smtClean="0"/>
              <a:t>and the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to achieve </a:t>
            </a:r>
            <a:r>
              <a:rPr lang="en-US" sz="4000" dirty="0" smtClean="0"/>
              <a:t>the goal </a:t>
            </a:r>
            <a:endParaRPr lang="ar-IQ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23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4400" b="1" dirty="0" smtClean="0"/>
              <a:t>For our last goal</a:t>
            </a:r>
          </a:p>
          <a:p>
            <a:pPr marL="0" indent="0">
              <a:buNone/>
            </a:pPr>
            <a:r>
              <a:rPr lang="en-US" sz="4400" b="1" dirty="0" smtClean="0"/>
              <a:t>(do you </a:t>
            </a:r>
          </a:p>
          <a:p>
            <a:pPr marL="0" indent="0">
              <a:buNone/>
            </a:pPr>
            <a:r>
              <a:rPr lang="en-US" sz="4400" b="1" dirty="0" smtClean="0"/>
              <a:t>remember it?):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pic>
        <p:nvPicPr>
          <p:cNvPr id="1026" name="Picture 2" descr="C:\Users\QA\Desktop\تنزي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0"/>
            <a:ext cx="2971799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15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plan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Aware the faculty member about the importance of the publication in the well reputed journals. (seminars, training, …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cooperation between the senior and junior faculty member.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Awarding the thank certificates for a the researches that have notable research activity.</a:t>
            </a:r>
          </a:p>
          <a:p>
            <a:pPr marL="514350" indent="-514350">
              <a:buFont typeface="+mj-lt"/>
              <a:buAutoNum type="arabicPeriod"/>
            </a:pP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37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nvolvement</a:t>
            </a:r>
            <a:endParaRPr lang="ar-IQ" b="1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who?</a:t>
            </a:r>
          </a:p>
          <a:p>
            <a:pPr marL="0" indent="0">
              <a:buNone/>
            </a:pPr>
            <a:r>
              <a:rPr lang="en-US" sz="4400" dirty="0" smtClean="0"/>
              <a:t>    Who is involved with this action plan process?</a:t>
            </a:r>
          </a:p>
          <a:p>
            <a:r>
              <a:rPr lang="en-US" sz="4400" dirty="0" smtClean="0"/>
              <a:t>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Dean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Dean deputy for (scientific or administrative affairs)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Head of department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QA Committee member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smtClean="0"/>
              <a:t>.</a:t>
            </a:r>
          </a:p>
          <a:p>
            <a:pPr marL="0" indent="0">
              <a:buNone/>
            </a:pPr>
            <a:r>
              <a:rPr lang="en-US" sz="4400" dirty="0" smtClean="0"/>
              <a:t>Etc.</a:t>
            </a: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387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utcomes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Why?</a:t>
            </a:r>
          </a:p>
          <a:p>
            <a:pPr algn="ctr"/>
            <a:r>
              <a:rPr lang="en-US" dirty="0" smtClean="0"/>
              <a:t>Why you are targeting this objective?</a:t>
            </a:r>
          </a:p>
          <a:p>
            <a:pPr marL="0" indent="0" algn="ctr">
              <a:buNone/>
            </a:pPr>
            <a:r>
              <a:rPr lang="en-US" dirty="0" smtClean="0"/>
              <a:t>Example</a:t>
            </a:r>
          </a:p>
          <a:p>
            <a:pPr algn="ctr"/>
            <a:r>
              <a:rPr lang="en-US" dirty="0" smtClean="0"/>
              <a:t>To raise the value and reputation of the </a:t>
            </a:r>
            <a:r>
              <a:rPr lang="en-US" u="sng" dirty="0" smtClean="0"/>
              <a:t>X</a:t>
            </a:r>
            <a:r>
              <a:rPr lang="en-US" dirty="0" smtClean="0"/>
              <a:t> program in the college of engineering/university of </a:t>
            </a:r>
            <a:r>
              <a:rPr lang="en-US" dirty="0" err="1"/>
              <a:t>D</a:t>
            </a:r>
            <a:r>
              <a:rPr lang="en-US" dirty="0" err="1" smtClean="0"/>
              <a:t>iyala</a:t>
            </a:r>
            <a:endParaRPr lang="en-US" dirty="0" smtClean="0"/>
          </a:p>
          <a:p>
            <a:pPr algn="ct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40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easures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4000" b="1" dirty="0" smtClean="0"/>
              <a:t>Indicators</a:t>
            </a:r>
            <a:endParaRPr lang="en-US" b="1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Increasing in the ration of paper/researcher</a:t>
            </a:r>
          </a:p>
          <a:p>
            <a:pPr algn="ct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978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imelines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r>
              <a:rPr lang="en-US" dirty="0" smtClean="0"/>
              <a:t>When</a:t>
            </a:r>
          </a:p>
          <a:p>
            <a:r>
              <a:rPr lang="en-US" dirty="0"/>
              <a:t>6</a:t>
            </a:r>
            <a:r>
              <a:rPr lang="en-US" dirty="0" smtClean="0"/>
              <a:t> months?</a:t>
            </a:r>
          </a:p>
          <a:p>
            <a:r>
              <a:rPr lang="en-US" dirty="0" smtClean="0"/>
              <a:t>12 months?</a:t>
            </a:r>
          </a:p>
          <a:p>
            <a:r>
              <a:rPr lang="en-US" dirty="0" smtClean="0"/>
              <a:t>Generally in the form:</a:t>
            </a:r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67886"/>
              </p:ext>
            </p:extLst>
          </p:nvPr>
        </p:nvGraphicFramePr>
        <p:xfrm>
          <a:off x="152400" y="4343400"/>
          <a:ext cx="8153399" cy="1381760"/>
        </p:xfrm>
        <a:graphic>
          <a:graphicData uri="http://schemas.openxmlformats.org/drawingml/2006/table">
            <a:tbl>
              <a:tblPr rtl="1" firstRow="1" bandRow="1">
                <a:tableStyleId>{638B1855-1B75-4FBE-930C-398BA8C253C6}</a:tableStyleId>
              </a:tblPr>
              <a:tblGrid>
                <a:gridCol w="420913"/>
                <a:gridCol w="231359"/>
                <a:gridCol w="326136"/>
                <a:gridCol w="326136"/>
                <a:gridCol w="326136"/>
                <a:gridCol w="326136"/>
                <a:gridCol w="326136"/>
                <a:gridCol w="211827"/>
                <a:gridCol w="219023"/>
                <a:gridCol w="211827"/>
                <a:gridCol w="547558"/>
                <a:gridCol w="440445"/>
                <a:gridCol w="438508"/>
                <a:gridCol w="213764"/>
                <a:gridCol w="326136"/>
                <a:gridCol w="326136"/>
                <a:gridCol w="221632"/>
                <a:gridCol w="226424"/>
                <a:gridCol w="264741"/>
                <a:gridCol w="310024"/>
                <a:gridCol w="330925"/>
                <a:gridCol w="209005"/>
                <a:gridCol w="414528"/>
                <a:gridCol w="463296"/>
                <a:gridCol w="49464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2015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2016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12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#1</a:t>
                      </a:r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05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xercise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Each group from each of the departments write the QIP( for one objective) using the SWOT analysis from their SAR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04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r>
              <a:rPr lang="en-US" dirty="0" smtClean="0"/>
              <a:t>Power and machine&gt;&gt;&gt;organization and management</a:t>
            </a:r>
          </a:p>
          <a:p>
            <a:r>
              <a:rPr lang="en-US" dirty="0" smtClean="0"/>
              <a:t>Electronic&gt;&gt;&gt;&gt;&gt; </a:t>
            </a:r>
            <a:r>
              <a:rPr lang="en-US" dirty="0" err="1" smtClean="0"/>
              <a:t>programme</a:t>
            </a:r>
            <a:r>
              <a:rPr lang="en-US" dirty="0" smtClean="0"/>
              <a:t> educational objectives</a:t>
            </a:r>
          </a:p>
          <a:p>
            <a:r>
              <a:rPr lang="en-US" dirty="0" smtClean="0"/>
              <a:t>Communication&gt;&gt;&gt;&gt;staff and facilities</a:t>
            </a:r>
          </a:p>
          <a:p>
            <a:r>
              <a:rPr lang="en-US" dirty="0" smtClean="0"/>
              <a:t>Programming engineering&gt;&gt;&gt;&gt;teaching, learning, assessment</a:t>
            </a:r>
          </a:p>
          <a:p>
            <a:r>
              <a:rPr lang="en-US" dirty="0" smtClean="0"/>
              <a:t>Civil &gt;&gt;&gt;&gt;learning outcomes</a:t>
            </a: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51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accreditation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cs typeface="+mj-cs"/>
              </a:rPr>
              <a:t>It is the process of getting accreditation for a specified discipline program such as engineering, science, medicine …etc. from one of the well known accreditation body</a:t>
            </a:r>
          </a:p>
          <a:p>
            <a:pPr algn="r" rtl="1"/>
            <a:endParaRPr lang="ar-IQ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84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&gt;&gt;&gt; learning outcomes</a:t>
            </a:r>
          </a:p>
          <a:p>
            <a:r>
              <a:rPr lang="en-US" dirty="0" smtClean="0"/>
              <a:t>Chemical &gt;&gt;&gt;&gt; curriculum development</a:t>
            </a:r>
          </a:p>
          <a:p>
            <a:r>
              <a:rPr lang="en-US" dirty="0" smtClean="0"/>
              <a:t>material engineering&gt;&gt;&gt;&gt;&gt;&gt;research activity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12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8000" b="1" dirty="0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Thank you</a:t>
            </a:r>
            <a:endParaRPr lang="ar-IQ" sz="8000" b="1" dirty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283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eferences</a:t>
            </a:r>
            <a:endParaRPr lang="ar-IQ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http://www.iso.org/iso/home.html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www.qaa.ac.uk/en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http://www.qahei.org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786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>
                <a:cs typeface="+mj-cs"/>
              </a:rPr>
              <a:t>It is for approving that the particular program in some college, university or institute has achieved the requirement and fully execute all of the conditions that are </a:t>
            </a:r>
            <a:r>
              <a:rPr lang="en-US" sz="4000" b="1" dirty="0" smtClean="0">
                <a:cs typeface="+mj-cs"/>
              </a:rPr>
              <a:t>announced by this accreditation body  </a:t>
            </a:r>
            <a:endParaRPr lang="ar-IQ" sz="4000" b="1" dirty="0">
              <a:cs typeface="+mj-cs"/>
            </a:endParaRP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8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need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It require the present of a QA system in a specific </a:t>
            </a:r>
            <a:r>
              <a:rPr lang="en-US" b="1" dirty="0" err="1" smtClean="0"/>
              <a:t>programme</a:t>
            </a:r>
            <a:r>
              <a:rPr lang="en-US" b="1" dirty="0" smtClean="0"/>
              <a:t> (such as B.sc of mechanical engineering) that is continuously and dynamically and by following a clear and announced process which is checking weather its outcome and result of teaching and learning are achieved and implement a transparent and documented procedures to enhance and improve the quality of outcomes. </a:t>
            </a:r>
            <a:endParaRPr lang="ar-IQ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70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 lifecycle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start from the deep and real faith in QA and the need to improve </a:t>
            </a:r>
          </a:p>
          <a:p>
            <a:pPr marL="0" indent="0">
              <a:buNone/>
            </a:pPr>
            <a:r>
              <a:rPr lang="en-US" dirty="0" smtClean="0"/>
              <a:t>And end with a QIP that is containing the details of the </a:t>
            </a:r>
            <a:r>
              <a:rPr lang="en-US" dirty="0" err="1" smtClean="0"/>
              <a:t>programme</a:t>
            </a:r>
            <a:r>
              <a:rPr lang="en-US" dirty="0" smtClean="0"/>
              <a:t> vision to improve </a:t>
            </a:r>
          </a:p>
          <a:p>
            <a:pPr marL="0" indent="0">
              <a:buNone/>
            </a:pPr>
            <a:r>
              <a:rPr lang="en-US" dirty="0" smtClean="0"/>
              <a:t>The stage between the start and the end is the SAR and SWOT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7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QIP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 Improvement Plan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cs typeface="+mj-cs"/>
              </a:rPr>
              <a:t>actions </a:t>
            </a:r>
            <a:r>
              <a:rPr lang="en-US" sz="3600" dirty="0">
                <a:cs typeface="+mj-cs"/>
              </a:rPr>
              <a:t>taken throughout the organization to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increase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en-US" sz="3600" dirty="0">
                <a:cs typeface="+mj-cs"/>
              </a:rPr>
              <a:t>the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effectiveness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en-US" sz="3600" dirty="0">
                <a:cs typeface="+mj-cs"/>
              </a:rPr>
              <a:t>of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activities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  <a:r>
              <a:rPr lang="en-US" sz="3600" dirty="0">
                <a:cs typeface="+mj-cs"/>
              </a:rPr>
              <a:t>and processes to provide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added benefits </a:t>
            </a:r>
            <a:r>
              <a:rPr lang="en-US" sz="3600" dirty="0">
                <a:cs typeface="+mj-cs"/>
              </a:rPr>
              <a:t>to both the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organization</a:t>
            </a:r>
            <a:r>
              <a:rPr lang="en-US" sz="3600" dirty="0">
                <a:cs typeface="+mj-cs"/>
              </a:rPr>
              <a:t> and its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customers</a:t>
            </a:r>
            <a:endParaRPr lang="ar-IQ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82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QIP Template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Prepared By:</a:t>
            </a:r>
          </a:p>
          <a:p>
            <a:pPr marL="0" indent="0" algn="ctr">
              <a:buNone/>
            </a:pPr>
            <a:r>
              <a:rPr lang="en-US" dirty="0" smtClean="0"/>
              <a:t>…….name……..</a:t>
            </a:r>
          </a:p>
          <a:p>
            <a:pPr marL="0" indent="0" algn="ctr">
              <a:buNone/>
            </a:pPr>
            <a:r>
              <a:rPr lang="en-US" dirty="0" smtClean="0"/>
              <a:t>………affiliation……..</a:t>
            </a:r>
          </a:p>
          <a:p>
            <a:pPr marL="0" indent="0" algn="ctr">
              <a:buNone/>
            </a:pPr>
            <a:r>
              <a:rPr lang="en-US" dirty="0" smtClean="0"/>
              <a:t>……..mobile………</a:t>
            </a:r>
          </a:p>
          <a:p>
            <a:pPr marL="0" indent="0" algn="ctr">
              <a:buNone/>
            </a:pPr>
            <a:r>
              <a:rPr lang="en-US" dirty="0" smtClean="0"/>
              <a:t>………E-mail…….</a:t>
            </a: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31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1.Deoartment vision</a:t>
            </a:r>
          </a:p>
          <a:p>
            <a:r>
              <a:rPr lang="en-US" dirty="0" smtClean="0"/>
              <a:t>As written in self assessment report (SAR)</a:t>
            </a:r>
          </a:p>
          <a:p>
            <a:endParaRPr lang="en-US" dirty="0"/>
          </a:p>
          <a:p>
            <a:r>
              <a:rPr lang="en-US" dirty="0" smtClean="0"/>
              <a:t>2.Department mission</a:t>
            </a:r>
          </a:p>
          <a:p>
            <a:r>
              <a:rPr lang="en-US" dirty="0"/>
              <a:t>As written in self assessment report (SAR)</a:t>
            </a:r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م.م. أيمن كريم هنيكش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6346371"/>
            <a:ext cx="8519886" cy="3592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م.م. أيمن كريم هنيكش                                                              15/1/2017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76200"/>
            <a:ext cx="851988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University of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Diyala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/College of engineering/QA                   QIP writing workshop</a:t>
            </a:r>
            <a:endParaRPr lang="ar-IQ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28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1458</Words>
  <Application>Microsoft Office PowerPoint</Application>
  <PresentationFormat>On-screen Show (4:3)</PresentationFormat>
  <Paragraphs>308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Objectives</vt:lpstr>
      <vt:lpstr>What is programme accreditation</vt:lpstr>
      <vt:lpstr>Why?</vt:lpstr>
      <vt:lpstr>What does it need</vt:lpstr>
      <vt:lpstr>QA lifecycle</vt:lpstr>
      <vt:lpstr> QIP Quality Improvement Plan</vt:lpstr>
      <vt:lpstr>QIP Template</vt:lpstr>
      <vt:lpstr>One</vt:lpstr>
      <vt:lpstr>PowerPoint Presentation</vt:lpstr>
      <vt:lpstr> Two Stakeholders feedback</vt:lpstr>
      <vt:lpstr> Three  needs assessment</vt:lpstr>
      <vt:lpstr>Internal threats</vt:lpstr>
      <vt:lpstr> Action plan </vt:lpstr>
      <vt:lpstr> One objective</vt:lpstr>
      <vt:lpstr>PowerPoint Presentation</vt:lpstr>
      <vt:lpstr>PowerPoint Presentation</vt:lpstr>
      <vt:lpstr> Two Assessment </vt:lpstr>
      <vt:lpstr>PowerPoint Presentation</vt:lpstr>
      <vt:lpstr>  Three Priority </vt:lpstr>
      <vt:lpstr>Actions</vt:lpstr>
      <vt:lpstr>example</vt:lpstr>
      <vt:lpstr>Action plan</vt:lpstr>
      <vt:lpstr>Involvement</vt:lpstr>
      <vt:lpstr>Outcomes</vt:lpstr>
      <vt:lpstr>Measures</vt:lpstr>
      <vt:lpstr>Timelines</vt:lpstr>
      <vt:lpstr>Exercise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</dc:creator>
  <cp:lastModifiedBy>DR.Ahmed Saker 2o1O</cp:lastModifiedBy>
  <cp:revision>42</cp:revision>
  <dcterms:created xsi:type="dcterms:W3CDTF">2006-08-16T00:00:00Z</dcterms:created>
  <dcterms:modified xsi:type="dcterms:W3CDTF">2017-01-15T05:50:03Z</dcterms:modified>
</cp:coreProperties>
</file>